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Bisdak" charset="1" panose="00000400000000000000"/>
      <p:regular r:id="rId39"/>
    </p:embeddedFont>
    <p:embeddedFont>
      <p:font typeface="Futura" charset="1" panose="020B0502020204020303"/>
      <p:regular r:id="rId40"/>
    </p:embeddedFont>
    <p:embeddedFont>
      <p:font typeface="Arimo Bold" charset="1" panose="020B0704020202020204"/>
      <p:regular r:id="rId41"/>
    </p:embeddedFont>
    <p:embeddedFont>
      <p:font typeface="Arimo" charset="1" panose="020B0604020202020204"/>
      <p:regular r:id="rId42"/>
    </p:embeddedFont>
    <p:embeddedFont>
      <p:font typeface="Futura Bold" charset="1" panose="020B07020202040202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2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3719" y="-38668"/>
            <a:ext cx="18975437" cy="2134737"/>
            <a:chOff x="0" y="0"/>
            <a:chExt cx="25300583" cy="28463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00560" cy="2846324"/>
            </a:xfrm>
            <a:custGeom>
              <a:avLst/>
              <a:gdLst/>
              <a:ahLst/>
              <a:cxnLst/>
              <a:rect r="r" b="b" t="t" l="l"/>
              <a:pathLst>
                <a:path h="2846324" w="25300560">
                  <a:moveTo>
                    <a:pt x="0" y="0"/>
                  </a:moveTo>
                  <a:lnTo>
                    <a:pt x="25300560" y="0"/>
                  </a:lnTo>
                  <a:lnTo>
                    <a:pt x="25300560" y="2846324"/>
                  </a:lnTo>
                  <a:lnTo>
                    <a:pt x="0" y="284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31100" y="5299829"/>
            <a:ext cx="9025799" cy="2131982"/>
          </a:xfrm>
          <a:custGeom>
            <a:avLst/>
            <a:gdLst/>
            <a:ahLst/>
            <a:cxnLst/>
            <a:rect r="r" b="b" t="t" l="l"/>
            <a:pathLst>
              <a:path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3"/>
                </a:lnTo>
                <a:lnTo>
                  <a:pt x="0" y="2131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957" y="3190755"/>
            <a:ext cx="2487154" cy="2916705"/>
          </a:xfrm>
          <a:custGeom>
            <a:avLst/>
            <a:gdLst/>
            <a:ahLst/>
            <a:cxnLst/>
            <a:rect r="r" b="b" t="t" l="l"/>
            <a:pathLst>
              <a:path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079889" y="3190755"/>
            <a:ext cx="2487154" cy="2916705"/>
          </a:xfrm>
          <a:custGeom>
            <a:avLst/>
            <a:gdLst/>
            <a:ahLst/>
            <a:cxnLst/>
            <a:rect r="r" b="b" t="t" l="l"/>
            <a:pathLst>
              <a:path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5927" y="3217584"/>
            <a:ext cx="13856146" cy="2725189"/>
          </a:xfrm>
          <a:custGeom>
            <a:avLst/>
            <a:gdLst/>
            <a:ahLst/>
            <a:cxnLst/>
            <a:rect r="r" b="b" t="t" l="l"/>
            <a:pathLst>
              <a:path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0957" y="241338"/>
            <a:ext cx="3609703" cy="624516"/>
            <a:chOff x="0" y="0"/>
            <a:chExt cx="4812937" cy="8326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2919" cy="832739"/>
            </a:xfrm>
            <a:custGeom>
              <a:avLst/>
              <a:gdLst/>
              <a:ahLst/>
              <a:cxnLst/>
              <a:rect r="r" b="b" t="t" l="l"/>
              <a:pathLst>
                <a:path h="832739" w="4812919">
                  <a:moveTo>
                    <a:pt x="0" y="0"/>
                  </a:moveTo>
                  <a:lnTo>
                    <a:pt x="4812919" y="0"/>
                  </a:lnTo>
                  <a:lnTo>
                    <a:pt x="4812919" y="832739"/>
                  </a:lnTo>
                  <a:lnTo>
                    <a:pt x="0" y="832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4" t="0" r="-65" b="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25809" y="3914575"/>
            <a:ext cx="13426302" cy="1337590"/>
            <a:chOff x="0" y="0"/>
            <a:chExt cx="17901736" cy="17834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01737" cy="1783454"/>
            </a:xfrm>
            <a:custGeom>
              <a:avLst/>
              <a:gdLst/>
              <a:ahLst/>
              <a:cxnLst/>
              <a:rect r="r" b="b" t="t" l="l"/>
              <a:pathLst>
                <a:path h="1783454" w="17901737">
                  <a:moveTo>
                    <a:pt x="0" y="0"/>
                  </a:moveTo>
                  <a:lnTo>
                    <a:pt x="17901737" y="0"/>
                  </a:lnTo>
                  <a:lnTo>
                    <a:pt x="17901737" y="1783454"/>
                  </a:lnTo>
                  <a:lnTo>
                    <a:pt x="0" y="1783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17901736" cy="18977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521"/>
                </a:lnSpc>
              </a:pPr>
              <a:r>
                <a:rPr lang="en-US" sz="6087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mobile app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8046" y="6018713"/>
            <a:ext cx="8451908" cy="992527"/>
            <a:chOff x="0" y="0"/>
            <a:chExt cx="11269211" cy="13233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69211" cy="1323370"/>
            </a:xfrm>
            <a:custGeom>
              <a:avLst/>
              <a:gdLst/>
              <a:ahLst/>
              <a:cxnLst/>
              <a:rect r="r" b="b" t="t" l="l"/>
              <a:pathLst>
                <a:path h="1323370" w="11269211">
                  <a:moveTo>
                    <a:pt x="0" y="0"/>
                  </a:moveTo>
                  <a:lnTo>
                    <a:pt x="11269211" y="0"/>
                  </a:lnTo>
                  <a:lnTo>
                    <a:pt x="11269211" y="1323370"/>
                  </a:lnTo>
                  <a:lnTo>
                    <a:pt x="0" y="1323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80975"/>
              <a:ext cx="11269211" cy="15043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528"/>
                </a:lnSpc>
              </a:pPr>
              <a:r>
                <a:rPr lang="en-US" sz="4662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SESSION 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-248759" y="8563034"/>
            <a:ext cx="18975437" cy="2134737"/>
            <a:chOff x="0" y="0"/>
            <a:chExt cx="25300583" cy="28463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00560" cy="2846324"/>
            </a:xfrm>
            <a:custGeom>
              <a:avLst/>
              <a:gdLst/>
              <a:ahLst/>
              <a:cxnLst/>
              <a:rect r="r" b="b" t="t" l="l"/>
              <a:pathLst>
                <a:path h="2846324" w="25300560">
                  <a:moveTo>
                    <a:pt x="0" y="0"/>
                  </a:moveTo>
                  <a:lnTo>
                    <a:pt x="25300560" y="0"/>
                  </a:lnTo>
                  <a:lnTo>
                    <a:pt x="25300560" y="2846324"/>
                  </a:lnTo>
                  <a:lnTo>
                    <a:pt x="0" y="284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659464" y="9277977"/>
            <a:ext cx="5158992" cy="581025"/>
            <a:chOff x="0" y="0"/>
            <a:chExt cx="6878656" cy="774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78656" cy="774700"/>
            </a:xfrm>
            <a:custGeom>
              <a:avLst/>
              <a:gdLst/>
              <a:ahLst/>
              <a:cxnLst/>
              <a:rect r="r" b="b" t="t" l="l"/>
              <a:pathLst>
                <a:path h="774700" w="6878656">
                  <a:moveTo>
                    <a:pt x="0" y="0"/>
                  </a:moveTo>
                  <a:lnTo>
                    <a:pt x="6878656" y="0"/>
                  </a:lnTo>
                  <a:lnTo>
                    <a:pt x="6878656" y="774700"/>
                  </a:lnTo>
                  <a:lnTo>
                    <a:pt x="0" y="774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6878656" cy="898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#create_share_innovate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34797" y="238318"/>
            <a:ext cx="4588669" cy="563881"/>
            <a:chOff x="0" y="0"/>
            <a:chExt cx="6118225" cy="7518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42277" y="4253037"/>
            <a:ext cx="523469" cy="48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b="true" sz="2782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??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60459" y="6537302"/>
            <a:ext cx="468833" cy="50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??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95465" y="4489211"/>
            <a:ext cx="13697070" cy="313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What does the following ternary operator do?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b="true" sz="29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condition ? trueValue : falseValue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A) Executes the trueValue if the condition is true, otherwise executes falseValue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B) Always executes trueValue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C) Always executes falseValue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D) Only works inside a switch statement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742277" y="4253037"/>
            <a:ext cx="523469" cy="48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b="true" sz="2782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??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60459" y="6537302"/>
            <a:ext cx="468833" cy="50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??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95465" y="4839538"/>
            <a:ext cx="13697070" cy="208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Answer: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BF63"/>
                </a:solidFill>
                <a:latin typeface="Arimo"/>
                <a:ea typeface="Arimo"/>
                <a:cs typeface="Arimo"/>
                <a:sym typeface="Arimo"/>
              </a:rPr>
              <a:t>  A) Executes the trueValue if the condition is true, otherwise executes falseValue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what is oop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779475" y="4874612"/>
            <a:ext cx="13362763" cy="233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programming paradigm based on objects.</a:t>
            </a:r>
          </a:p>
          <a:p>
            <a:pPr algn="l" marL="712255" indent="-356127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Uses real-world modeling for better code organization.</a:t>
            </a:r>
          </a:p>
          <a:p>
            <a:pPr algn="l" marL="712255" indent="-356127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Focuses on </a:t>
            </a: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data </a:t>
            </a: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and </a:t>
            </a: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behavior </a:t>
            </a: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together.</a:t>
            </a:r>
          </a:p>
          <a:p>
            <a:pPr algn="l" marL="712255" indent="-356127" lvl="1">
              <a:lnSpc>
                <a:spcPts val="4618"/>
              </a:lnSpc>
              <a:buFont typeface="Arial"/>
              <a:buChar char="•"/>
            </a:pPr>
            <a:r>
              <a:rPr lang="en-US" b="true" sz="32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concepts</a:t>
            </a: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r>
              <a:rPr lang="en-US" sz="3299">
                <a:solidFill>
                  <a:srgbClr val="0065B4"/>
                </a:solidFill>
                <a:latin typeface="Arimo"/>
                <a:ea typeface="Arimo"/>
                <a:cs typeface="Arimo"/>
                <a:sym typeface="Arimo"/>
              </a:rPr>
              <a:t> Encapsulation, Abstraction, Inheritance, Polymorphism</a:t>
            </a: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8977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581197" y="2610313"/>
            <a:ext cx="7363833" cy="781350"/>
            <a:chOff x="0" y="0"/>
            <a:chExt cx="9818444" cy="10417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18444" cy="1041799"/>
            </a:xfrm>
            <a:custGeom>
              <a:avLst/>
              <a:gdLst/>
              <a:ahLst/>
              <a:cxnLst/>
              <a:rect r="r" b="b" t="t" l="l"/>
              <a:pathLst>
                <a:path h="1041799" w="9818444">
                  <a:moveTo>
                    <a:pt x="0" y="0"/>
                  </a:moveTo>
                  <a:lnTo>
                    <a:pt x="9818444" y="0"/>
                  </a:lnTo>
                  <a:lnTo>
                    <a:pt x="9818444" y="1041799"/>
                  </a:lnTo>
                  <a:lnTo>
                    <a:pt x="0" y="1041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9818444" cy="11084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84"/>
                </a:lnSpc>
              </a:pPr>
              <a:r>
                <a:rPr lang="en-US" sz="35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classes &amp; objects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093116" y="4596794"/>
            <a:ext cx="5761988" cy="4164126"/>
          </a:xfrm>
          <a:custGeom>
            <a:avLst/>
            <a:gdLst/>
            <a:ahLst/>
            <a:cxnLst/>
            <a:rect r="r" b="b" t="t" l="l"/>
            <a:pathLst>
              <a:path h="4164126" w="5761988">
                <a:moveTo>
                  <a:pt x="0" y="0"/>
                </a:moveTo>
                <a:lnTo>
                  <a:pt x="5761989" y="0"/>
                </a:lnTo>
                <a:lnTo>
                  <a:pt x="5761989" y="4164126"/>
                </a:lnTo>
                <a:lnTo>
                  <a:pt x="0" y="4164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5039" t="-104467" r="-367340" b="-186556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86283" y="5418560"/>
            <a:ext cx="5769769" cy="198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8"/>
              </a:lnSpc>
              <a:spcBef>
                <a:spcPct val="0"/>
              </a:spcBef>
            </a:pPr>
            <a:r>
              <a:rPr lang="en-US" b="true" sz="27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Class:</a:t>
            </a: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Blueprint for creating objects.</a:t>
            </a:r>
          </a:p>
          <a:p>
            <a:pPr algn="l">
              <a:lnSpc>
                <a:spcPts val="3918"/>
              </a:lnSpc>
              <a:spcBef>
                <a:spcPct val="0"/>
              </a:spcBef>
            </a:pPr>
            <a:r>
              <a:rPr lang="en-US" b="true" sz="27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Object:</a:t>
            </a: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 instance of a class.</a:t>
            </a:r>
          </a:p>
          <a:p>
            <a:pPr algn="l">
              <a:lnSpc>
                <a:spcPts val="3918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Objects have </a:t>
            </a:r>
            <a:r>
              <a:rPr lang="en-US" b="true" sz="27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state (attributes)</a:t>
            </a: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and</a:t>
            </a:r>
          </a:p>
          <a:p>
            <a:pPr algn="l">
              <a:lnSpc>
                <a:spcPts val="3918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27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behavior (methods)</a:t>
            </a: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55715" y="4501544"/>
            <a:ext cx="6807398" cy="641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8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What are Classes and Objects?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Constructors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536489" y="6400580"/>
            <a:ext cx="7249360" cy="2382621"/>
          </a:xfrm>
          <a:custGeom>
            <a:avLst/>
            <a:gdLst/>
            <a:ahLst/>
            <a:cxnLst/>
            <a:rect r="r" b="b" t="t" l="l"/>
            <a:pathLst>
              <a:path h="2382621" w="7249360">
                <a:moveTo>
                  <a:pt x="0" y="0"/>
                </a:moveTo>
                <a:lnTo>
                  <a:pt x="7249360" y="0"/>
                </a:lnTo>
                <a:lnTo>
                  <a:pt x="7249360" y="2382621"/>
                </a:lnTo>
                <a:lnTo>
                  <a:pt x="0" y="23826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441" t="-473974" r="-369089" b="-28095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40796" y="5076825"/>
            <a:ext cx="7938731" cy="156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Special method used to initialize objects.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Called automatically when an object is created.</a:t>
            </a:r>
          </a:p>
          <a:p>
            <a:pPr algn="l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Name is the same as the class.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39903" y="4281929"/>
            <a:ext cx="4446508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What are constructors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145351"/>
            <a:ext cx="4105770" cy="674548"/>
            <a:chOff x="0" y="0"/>
            <a:chExt cx="5474360" cy="8993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74360" cy="899397"/>
            </a:xfrm>
            <a:custGeom>
              <a:avLst/>
              <a:gdLst/>
              <a:ahLst/>
              <a:cxnLst/>
              <a:rect r="r" b="b" t="t" l="l"/>
              <a:pathLst>
                <a:path h="899397" w="5474360">
                  <a:moveTo>
                    <a:pt x="0" y="0"/>
                  </a:moveTo>
                  <a:lnTo>
                    <a:pt x="5474360" y="0"/>
                  </a:lnTo>
                  <a:lnTo>
                    <a:pt x="5474360" y="899397"/>
                  </a:lnTo>
                  <a:lnTo>
                    <a:pt x="0" y="899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5474360" cy="10232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Types of constructors: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759" y="2663899"/>
            <a:ext cx="9435029" cy="670711"/>
            <a:chOff x="0" y="0"/>
            <a:chExt cx="12580039" cy="89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4281"/>
            </a:xfrm>
            <a:custGeom>
              <a:avLst/>
              <a:gdLst/>
              <a:ahLst/>
              <a:cxnLst/>
              <a:rect r="r" b="b" t="t" l="l"/>
              <a:pathLst>
                <a:path h="894281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580039" cy="9419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24"/>
                </a:lnSpc>
              </a:pPr>
              <a:r>
                <a:rPr lang="en-US" sz="26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Types of constructores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875677" y="5227125"/>
            <a:ext cx="9839325" cy="17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255" indent="-356127" lvl="1">
              <a:lnSpc>
                <a:spcPts val="4618"/>
              </a:lnSpc>
              <a:buAutoNum type="arabicPeriod" startAt="1"/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Default Constructor (No parameters)</a:t>
            </a:r>
          </a:p>
          <a:p>
            <a:pPr algn="l" marL="712255" indent="-356127" lvl="1">
              <a:lnSpc>
                <a:spcPts val="4618"/>
              </a:lnSpc>
              <a:buAutoNum type="arabicPeriod" startAt="1"/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Parameterized Constructor (Accepts parameters)</a:t>
            </a:r>
          </a:p>
          <a:p>
            <a:pPr algn="l" marL="712255" indent="-356127" lvl="1">
              <a:lnSpc>
                <a:spcPts val="4618"/>
              </a:lnSpc>
              <a:buAutoNum type="arabicPeriod" startAt="1"/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Named Constructor.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614680" y="3987968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051670" y="2698890"/>
            <a:ext cx="8182829" cy="670711"/>
            <a:chOff x="0" y="0"/>
            <a:chExt cx="10910438" cy="894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10439" cy="894281"/>
            </a:xfrm>
            <a:custGeom>
              <a:avLst/>
              <a:gdLst/>
              <a:ahLst/>
              <a:cxnLst/>
              <a:rect r="r" b="b" t="t" l="l"/>
              <a:pathLst>
                <a:path h="894281" w="10910439">
                  <a:moveTo>
                    <a:pt x="0" y="0"/>
                  </a:moveTo>
                  <a:lnTo>
                    <a:pt x="10910439" y="0"/>
                  </a:lnTo>
                  <a:lnTo>
                    <a:pt x="10910439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910438" cy="9419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64"/>
                </a:lnSpc>
              </a:pPr>
              <a:r>
                <a:rPr lang="en-US" sz="27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Default Constructor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928557" y="4669939"/>
            <a:ext cx="5400967" cy="4240429"/>
          </a:xfrm>
          <a:custGeom>
            <a:avLst/>
            <a:gdLst/>
            <a:ahLst/>
            <a:cxnLst/>
            <a:rect r="r" b="b" t="t" l="l"/>
            <a:pathLst>
              <a:path h="4240429" w="5400967">
                <a:moveTo>
                  <a:pt x="0" y="0"/>
                </a:moveTo>
                <a:lnTo>
                  <a:pt x="5400967" y="0"/>
                </a:lnTo>
                <a:lnTo>
                  <a:pt x="5400967" y="4240429"/>
                </a:lnTo>
                <a:lnTo>
                  <a:pt x="0" y="42404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3489" t="-49307" r="-360586" b="-20467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963554" y="5011383"/>
            <a:ext cx="7736370" cy="260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486" indent="-323743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constructor that takes no arguments.</a:t>
            </a:r>
          </a:p>
          <a:p>
            <a:pPr algn="just" marL="647486" indent="-323743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Initializes objects with default values.</a:t>
            </a:r>
          </a:p>
          <a:p>
            <a:pPr algn="just" marL="647486" indent="-323743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no constructor is defined, Dart provides a default .</a:t>
            </a:r>
          </a:p>
          <a:p>
            <a:pPr algn="just" marL="647486" indent="-323743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constructor automatically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63554" y="4326099"/>
            <a:ext cx="7436656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 Default Constructor (No parameters)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379587" y="2652419"/>
            <a:ext cx="10203392" cy="670711"/>
            <a:chOff x="0" y="0"/>
            <a:chExt cx="13604523" cy="894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04523" cy="894281"/>
            </a:xfrm>
            <a:custGeom>
              <a:avLst/>
              <a:gdLst/>
              <a:ahLst/>
              <a:cxnLst/>
              <a:rect r="r" b="b" t="t" l="l"/>
              <a:pathLst>
                <a:path h="894281" w="13604523">
                  <a:moveTo>
                    <a:pt x="0" y="0"/>
                  </a:moveTo>
                  <a:lnTo>
                    <a:pt x="13604523" y="0"/>
                  </a:lnTo>
                  <a:lnTo>
                    <a:pt x="136045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604523" cy="9419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04"/>
                </a:lnSpc>
              </a:pPr>
              <a:r>
                <a:rPr lang="en-US" sz="23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 Parameterized Constructor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733481" y="4952909"/>
            <a:ext cx="5417193" cy="3803644"/>
          </a:xfrm>
          <a:custGeom>
            <a:avLst/>
            <a:gdLst/>
            <a:ahLst/>
            <a:cxnLst/>
            <a:rect r="r" b="b" t="t" l="l"/>
            <a:pathLst>
              <a:path h="3803644" w="5417193">
                <a:moveTo>
                  <a:pt x="0" y="0"/>
                </a:moveTo>
                <a:lnTo>
                  <a:pt x="5417193" y="0"/>
                </a:lnTo>
                <a:lnTo>
                  <a:pt x="5417193" y="3803644"/>
                </a:lnTo>
                <a:lnTo>
                  <a:pt x="0" y="3803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5267" t="-48319" r="-358572" b="-24730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14680" y="5056775"/>
            <a:ext cx="6532245" cy="208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486" indent="-323743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constructor that takes </a:t>
            </a:r>
          </a:p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arguments to initialize attributes.</a:t>
            </a:r>
          </a:p>
          <a:p>
            <a:pPr algn="ctr" marL="647486" indent="-323743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Useful for assigning custom values</a:t>
            </a:r>
          </a:p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during object creation.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29655" y="4225419"/>
            <a:ext cx="10385346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 Parameterized Constructor (Accepts parameters)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Named Constructor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114601" y="3946459"/>
            <a:ext cx="4794096" cy="4908241"/>
          </a:xfrm>
          <a:custGeom>
            <a:avLst/>
            <a:gdLst/>
            <a:ahLst/>
            <a:cxnLst/>
            <a:rect r="r" b="b" t="t" l="l"/>
            <a:pathLst>
              <a:path h="4908241" w="4794096">
                <a:moveTo>
                  <a:pt x="0" y="0"/>
                </a:moveTo>
                <a:lnTo>
                  <a:pt x="4794097" y="0"/>
                </a:lnTo>
                <a:lnTo>
                  <a:pt x="4794097" y="4908242"/>
                </a:lnTo>
                <a:lnTo>
                  <a:pt x="0" y="4908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4541" t="-26234" r="-339928" b="-13444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377572" y="4349459"/>
            <a:ext cx="8196739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Named Constructor</a:t>
            </a:r>
          </a:p>
          <a:p>
            <a:pPr algn="l">
              <a:lnSpc>
                <a:spcPts val="4618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(Provides additional ways to create objects)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83619" y="5141312"/>
            <a:ext cx="11520763" cy="2101837"/>
            <a:chOff x="0" y="0"/>
            <a:chExt cx="15361017" cy="28024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2802449"/>
            </a:xfrm>
            <a:custGeom>
              <a:avLst/>
              <a:gdLst/>
              <a:ahLst/>
              <a:cxnLst/>
              <a:rect r="r" b="b" t="t" l="l"/>
              <a:pathLst>
                <a:path h="2802449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2802449"/>
                  </a:lnTo>
                  <a:lnTo>
                    <a:pt x="0" y="28024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15361017" cy="29453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179"/>
                </a:lnSpc>
              </a:pPr>
              <a:r>
                <a:rPr lang="en-US" sz="3699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Define a class Book with attributes title and author.</a:t>
              </a:r>
            </a:p>
            <a:p>
              <a:pPr algn="just" marL="798826" indent="-399413" lvl="1">
                <a:lnSpc>
                  <a:spcPts val="5179"/>
                </a:lnSpc>
                <a:buFont typeface="Arial"/>
                <a:buChar char="•"/>
              </a:pPr>
              <a:r>
                <a:rPr lang="en-US" b="true" sz="3699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Create a constructor to initialize these attributes.</a:t>
              </a:r>
            </a:p>
            <a:p>
              <a:pPr algn="just" marL="798826" indent="-399413" lvl="1">
                <a:lnSpc>
                  <a:spcPts val="5179"/>
                </a:lnSpc>
                <a:buFont typeface="Arial"/>
                <a:buChar char="•"/>
              </a:pPr>
              <a:r>
                <a:rPr lang="en-US" b="true" sz="3699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Instantiate an object using the constructor.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Exercise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16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69196" y="1135791"/>
            <a:ext cx="8254408" cy="1601087"/>
          </a:xfrm>
          <a:custGeom>
            <a:avLst/>
            <a:gdLst/>
            <a:ahLst/>
            <a:cxnLst/>
            <a:rect r="r" b="b" t="t" l="l"/>
            <a:pathLst>
              <a:path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4120" y="3658550"/>
            <a:ext cx="4296025" cy="2122319"/>
          </a:xfrm>
          <a:custGeom>
            <a:avLst/>
            <a:gdLst/>
            <a:ahLst/>
            <a:cxnLst/>
            <a:rect r="r" b="b" t="t" l="l"/>
            <a:pathLst>
              <a:path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95383" y="3658550"/>
            <a:ext cx="4296025" cy="2122319"/>
          </a:xfrm>
          <a:custGeom>
            <a:avLst/>
            <a:gdLst/>
            <a:ahLst/>
            <a:cxnLst/>
            <a:rect r="r" b="b" t="t" l="l"/>
            <a:pathLst>
              <a:path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7855" y="3658550"/>
            <a:ext cx="4296025" cy="2122319"/>
          </a:xfrm>
          <a:custGeom>
            <a:avLst/>
            <a:gdLst/>
            <a:ahLst/>
            <a:cxnLst/>
            <a:rect r="r" b="b" t="t" l="l"/>
            <a:pathLst>
              <a:path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11857" y="4622821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" t="0" r="-2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3169" y="4622821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" t="0" r="-23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-4426818" y="4433834"/>
            <a:ext cx="10279984" cy="1426348"/>
            <a:chOff x="0" y="0"/>
            <a:chExt cx="13706645" cy="19017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6602" cy="1901825"/>
            </a:xfrm>
            <a:custGeom>
              <a:avLst/>
              <a:gdLst/>
              <a:ahLst/>
              <a:cxnLst/>
              <a:rect r="r" b="b" t="t" l="l"/>
              <a:pathLst>
                <a:path h="1901825" w="13706602">
                  <a:moveTo>
                    <a:pt x="0" y="0"/>
                  </a:moveTo>
                  <a:lnTo>
                    <a:pt x="13706602" y="0"/>
                  </a:lnTo>
                  <a:lnTo>
                    <a:pt x="13706602" y="1901825"/>
                  </a:lnTo>
                  <a:lnTo>
                    <a:pt x="0" y="190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93" r="0" b="-29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12430769" y="4426818"/>
            <a:ext cx="10279984" cy="1426348"/>
            <a:chOff x="0" y="0"/>
            <a:chExt cx="13706645" cy="1901797"/>
          </a:xfrm>
        </p:grpSpPr>
        <p:sp>
          <p:nvSpPr>
            <p:cNvPr name="Freeform 13" id="13"/>
            <p:cNvSpPr/>
            <p:nvPr/>
          </p:nvSpPr>
          <p:spPr>
            <a:xfrm flipH="false" flipV="true" rot="0">
              <a:off x="0" y="0"/>
              <a:ext cx="13706602" cy="1901825"/>
            </a:xfrm>
            <a:custGeom>
              <a:avLst/>
              <a:gdLst/>
              <a:ahLst/>
              <a:cxnLst/>
              <a:rect r="r" b="b" t="t" l="l"/>
              <a:pathLst>
                <a:path h="1901825" w="13706602">
                  <a:moveTo>
                    <a:pt x="0" y="1901825"/>
                  </a:moveTo>
                  <a:lnTo>
                    <a:pt x="13706602" y="1901825"/>
                  </a:lnTo>
                  <a:lnTo>
                    <a:pt x="13706602" y="0"/>
                  </a:lnTo>
                  <a:lnTo>
                    <a:pt x="0" y="0"/>
                  </a:lnTo>
                  <a:lnTo>
                    <a:pt x="0" y="1901825"/>
                  </a:lnTo>
                  <a:close/>
                </a:path>
              </a:pathLst>
            </a:custGeom>
            <a:blipFill>
              <a:blip r:embed="rId9"/>
              <a:stretch>
                <a:fillRect l="0" t="-293" r="0" b="-29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26348" y="283982"/>
            <a:ext cx="4139435" cy="560548"/>
            <a:chOff x="0" y="0"/>
            <a:chExt cx="5519247" cy="7473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077769" y="6342881"/>
            <a:ext cx="4296025" cy="2122319"/>
          </a:xfrm>
          <a:custGeom>
            <a:avLst/>
            <a:gdLst/>
            <a:ahLst/>
            <a:cxnLst/>
            <a:rect r="r" b="b" t="t" l="l"/>
            <a:pathLst>
              <a:path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5400000">
            <a:off x="13526280" y="5559454"/>
            <a:ext cx="1674868" cy="2048768"/>
          </a:xfrm>
          <a:custGeom>
            <a:avLst/>
            <a:gdLst/>
            <a:ahLst/>
            <a:cxnLst/>
            <a:rect r="r" b="b" t="t" l="l"/>
            <a:pathLst>
              <a:path h="2048768" w="1674868">
                <a:moveTo>
                  <a:pt x="1674868" y="0"/>
                </a:moveTo>
                <a:lnTo>
                  <a:pt x="0" y="0"/>
                </a:lnTo>
                <a:lnTo>
                  <a:pt x="0" y="2048768"/>
                </a:lnTo>
                <a:lnTo>
                  <a:pt x="1674868" y="2048768"/>
                </a:lnTo>
                <a:lnTo>
                  <a:pt x="167486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64" r="0" b="-16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230279" y="1430008"/>
            <a:ext cx="8532242" cy="670711"/>
            <a:chOff x="0" y="0"/>
            <a:chExt cx="11376323" cy="8942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76323" cy="894281"/>
            </a:xfrm>
            <a:custGeom>
              <a:avLst/>
              <a:gdLst/>
              <a:ahLst/>
              <a:cxnLst/>
              <a:rect r="r" b="b" t="t" l="l"/>
              <a:pathLst>
                <a:path h="894281" w="11376323">
                  <a:moveTo>
                    <a:pt x="0" y="0"/>
                  </a:moveTo>
                  <a:lnTo>
                    <a:pt x="11376323" y="0"/>
                  </a:lnTo>
                  <a:lnTo>
                    <a:pt x="113763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1376323" cy="9800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Table of contenet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79671" y="4064887"/>
            <a:ext cx="3136836" cy="1344108"/>
            <a:chOff x="0" y="0"/>
            <a:chExt cx="4140035" cy="17739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40035" cy="1773970"/>
            </a:xfrm>
            <a:custGeom>
              <a:avLst/>
              <a:gdLst/>
              <a:ahLst/>
              <a:cxnLst/>
              <a:rect r="r" b="b" t="t" l="l"/>
              <a:pathLst>
                <a:path h="1773970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1773970"/>
                  </a:lnTo>
                  <a:lnTo>
                    <a:pt x="0" y="1773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4140035" cy="18692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Introduction to Object-Oriented Programming (OOP)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970333" y="4197861"/>
            <a:ext cx="3105026" cy="1130719"/>
            <a:chOff x="0" y="0"/>
            <a:chExt cx="4140035" cy="15076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40035" cy="1507626"/>
            </a:xfrm>
            <a:custGeom>
              <a:avLst/>
              <a:gdLst/>
              <a:ahLst/>
              <a:cxnLst/>
              <a:rect r="r" b="b" t="t" l="l"/>
              <a:pathLst>
                <a:path h="1507626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4140035" cy="1621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Operations on collections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649021" y="4314636"/>
            <a:ext cx="3105026" cy="616369"/>
            <a:chOff x="0" y="0"/>
            <a:chExt cx="4140035" cy="8218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Collections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6400" y="7113087"/>
            <a:ext cx="3105026" cy="616369"/>
            <a:chOff x="0" y="0"/>
            <a:chExt cx="4140035" cy="8218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Collection Methods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511859"/>
            <a:ext cx="11520763" cy="1487988"/>
            <a:chOff x="0" y="0"/>
            <a:chExt cx="15361017" cy="19839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1983985"/>
            </a:xfrm>
            <a:custGeom>
              <a:avLst/>
              <a:gdLst/>
              <a:ahLst/>
              <a:cxnLst/>
              <a:rect r="r" b="b" t="t" l="l"/>
              <a:pathLst>
                <a:path h="1983985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983985"/>
                  </a:lnTo>
                  <a:lnTo>
                    <a:pt x="0" y="1983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71450"/>
              <a:ext cx="15361017" cy="21554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6299"/>
                </a:lnSpc>
              </a:pPr>
              <a:r>
                <a:rPr lang="en-US" sz="44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List</a:t>
              </a:r>
              <a:r>
                <a:rPr lang="en-US" sz="44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: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   </a:t>
              </a:r>
              <a:r>
                <a:rPr lang="en-US" sz="3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 list is an ordered collection</a:t>
              </a:r>
              <a:r>
                <a:rPr lang="en-US" sz="3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of items.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246635" y="6799144"/>
            <a:ext cx="9701380" cy="1028151"/>
          </a:xfrm>
          <a:custGeom>
            <a:avLst/>
            <a:gdLst/>
            <a:ahLst/>
            <a:cxnLst/>
            <a:rect r="r" b="b" t="t" l="l"/>
            <a:pathLst>
              <a:path h="1028151" w="9701380">
                <a:moveTo>
                  <a:pt x="0" y="0"/>
                </a:moveTo>
                <a:lnTo>
                  <a:pt x="9701380" y="0"/>
                </a:lnTo>
                <a:lnTo>
                  <a:pt x="9701380" y="1028151"/>
                </a:lnTo>
                <a:lnTo>
                  <a:pt x="0" y="1028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0327" t="-244427" r="-110320" b="-1357444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03230" y="3863388"/>
            <a:ext cx="14475602" cy="5312570"/>
          </a:xfrm>
          <a:custGeom>
            <a:avLst/>
            <a:gdLst/>
            <a:ahLst/>
            <a:cxnLst/>
            <a:rect r="r" b="b" t="t" l="l"/>
            <a:pathLst>
              <a:path h="5312570" w="14475602">
                <a:moveTo>
                  <a:pt x="0" y="0"/>
                </a:moveTo>
                <a:lnTo>
                  <a:pt x="14475602" y="0"/>
                </a:lnTo>
                <a:lnTo>
                  <a:pt x="14475602" y="5312570"/>
                </a:lnTo>
                <a:lnTo>
                  <a:pt x="0" y="5312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429848" y="4053271"/>
            <a:ext cx="4344768" cy="822997"/>
            <a:chOff x="0" y="0"/>
            <a:chExt cx="5793024" cy="10973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93025" cy="1097330"/>
            </a:xfrm>
            <a:custGeom>
              <a:avLst/>
              <a:gdLst/>
              <a:ahLst/>
              <a:cxnLst/>
              <a:rect r="r" b="b" t="t" l="l"/>
              <a:pathLst>
                <a:path h="1097330" w="5793025">
                  <a:moveTo>
                    <a:pt x="0" y="0"/>
                  </a:moveTo>
                  <a:lnTo>
                    <a:pt x="5793025" y="0"/>
                  </a:lnTo>
                  <a:lnTo>
                    <a:pt x="5793025" y="1097330"/>
                  </a:lnTo>
                  <a:lnTo>
                    <a:pt x="0" y="1097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52400"/>
              <a:ext cx="5793024" cy="12497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459"/>
                </a:lnSpc>
              </a:pPr>
              <a:r>
                <a:rPr lang="en-US" sz="38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List operations: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602981" y="4053271"/>
            <a:ext cx="9016954" cy="4932804"/>
          </a:xfrm>
          <a:custGeom>
            <a:avLst/>
            <a:gdLst/>
            <a:ahLst/>
            <a:cxnLst/>
            <a:rect r="r" b="b" t="t" l="l"/>
            <a:pathLst>
              <a:path h="4932804" w="9016954">
                <a:moveTo>
                  <a:pt x="0" y="0"/>
                </a:moveTo>
                <a:lnTo>
                  <a:pt x="9016954" y="0"/>
                </a:lnTo>
                <a:lnTo>
                  <a:pt x="9016954" y="4932804"/>
                </a:lnTo>
                <a:lnTo>
                  <a:pt x="0" y="49328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134" t="-78138" r="-186605" b="-122864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83619" y="4407096"/>
            <a:ext cx="11520763" cy="1298949"/>
            <a:chOff x="0" y="0"/>
            <a:chExt cx="15361017" cy="17319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1731932"/>
            </a:xfrm>
            <a:custGeom>
              <a:avLst/>
              <a:gdLst/>
              <a:ahLst/>
              <a:cxnLst/>
              <a:rect r="r" b="b" t="t" l="l"/>
              <a:pathLst>
                <a:path h="1731932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731932"/>
                  </a:lnTo>
                  <a:lnTo>
                    <a:pt x="0" y="1731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15361017" cy="18748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179"/>
                </a:lnSpc>
              </a:pPr>
              <a:r>
                <a:rPr lang="en-US" sz="36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Set: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  </a:t>
              </a:r>
              <a:r>
                <a:rPr lang="en-US" sz="29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</a:t>
              </a:r>
              <a:r>
                <a:rPr lang="en-US" sz="29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set is an unordered collection of unique items.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002718" y="6400580"/>
            <a:ext cx="9875982" cy="1111048"/>
          </a:xfrm>
          <a:custGeom>
            <a:avLst/>
            <a:gdLst/>
            <a:ahLst/>
            <a:cxnLst/>
            <a:rect r="r" b="b" t="t" l="l"/>
            <a:pathLst>
              <a:path h="1111048" w="9875982">
                <a:moveTo>
                  <a:pt x="0" y="0"/>
                </a:moveTo>
                <a:lnTo>
                  <a:pt x="9875982" y="0"/>
                </a:lnTo>
                <a:lnTo>
                  <a:pt x="9875982" y="1111048"/>
                </a:lnTo>
                <a:lnTo>
                  <a:pt x="0" y="11110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6025" t="-363971" r="-85041" b="-941364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29848" y="4320503"/>
            <a:ext cx="3731630" cy="822997"/>
            <a:chOff x="0" y="0"/>
            <a:chExt cx="4975506" cy="10973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75506" cy="1097330"/>
            </a:xfrm>
            <a:custGeom>
              <a:avLst/>
              <a:gdLst/>
              <a:ahLst/>
              <a:cxnLst/>
              <a:rect r="r" b="b" t="t" l="l"/>
              <a:pathLst>
                <a:path h="1097330" w="4975506">
                  <a:moveTo>
                    <a:pt x="0" y="0"/>
                  </a:moveTo>
                  <a:lnTo>
                    <a:pt x="4975506" y="0"/>
                  </a:lnTo>
                  <a:lnTo>
                    <a:pt x="4975506" y="1097330"/>
                  </a:lnTo>
                  <a:lnTo>
                    <a:pt x="0" y="1097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52400"/>
              <a:ext cx="4975506" cy="12497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459"/>
                </a:lnSpc>
              </a:pPr>
              <a:r>
                <a:rPr lang="en-US" sz="38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Set operations: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301092" y="4547258"/>
            <a:ext cx="9356786" cy="3706644"/>
          </a:xfrm>
          <a:custGeom>
            <a:avLst/>
            <a:gdLst/>
            <a:ahLst/>
            <a:cxnLst/>
            <a:rect r="r" b="b" t="t" l="l"/>
            <a:pathLst>
              <a:path h="3706644" w="9356786">
                <a:moveTo>
                  <a:pt x="0" y="0"/>
                </a:moveTo>
                <a:lnTo>
                  <a:pt x="9356786" y="0"/>
                </a:lnTo>
                <a:lnTo>
                  <a:pt x="9356786" y="3706644"/>
                </a:lnTo>
                <a:lnTo>
                  <a:pt x="0" y="3706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584" t="-113827" r="-206421" b="-230621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59271" y="3712562"/>
            <a:ext cx="15113538" cy="5546694"/>
          </a:xfrm>
          <a:custGeom>
            <a:avLst/>
            <a:gdLst/>
            <a:ahLst/>
            <a:cxnLst/>
            <a:rect r="r" b="b" t="t" l="l"/>
            <a:pathLst>
              <a:path h="5546694" w="15113538">
                <a:moveTo>
                  <a:pt x="0" y="0"/>
                </a:moveTo>
                <a:lnTo>
                  <a:pt x="15113538" y="0"/>
                </a:lnTo>
                <a:lnTo>
                  <a:pt x="15113538" y="5546694"/>
                </a:lnTo>
                <a:lnTo>
                  <a:pt x="0" y="5546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79686" y="4494025"/>
            <a:ext cx="8114436" cy="1298949"/>
            <a:chOff x="0" y="0"/>
            <a:chExt cx="10819249" cy="17319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19249" cy="1731932"/>
            </a:xfrm>
            <a:custGeom>
              <a:avLst/>
              <a:gdLst/>
              <a:ahLst/>
              <a:cxnLst/>
              <a:rect r="r" b="b" t="t" l="l"/>
              <a:pathLst>
                <a:path h="1731932" w="10819249">
                  <a:moveTo>
                    <a:pt x="0" y="0"/>
                  </a:moveTo>
                  <a:lnTo>
                    <a:pt x="10819249" y="0"/>
                  </a:lnTo>
                  <a:lnTo>
                    <a:pt x="10819249" y="1731932"/>
                  </a:lnTo>
                  <a:lnTo>
                    <a:pt x="0" y="1731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42875"/>
              <a:ext cx="10819249" cy="18748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179"/>
                </a:lnSpc>
              </a:pPr>
              <a:r>
                <a:rPr lang="en-US" sz="36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Map: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  </a:t>
              </a:r>
              <a:r>
                <a:rPr lang="en-US" sz="29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 map is a collection of key-value pairs.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479686" y="6687058"/>
            <a:ext cx="13872708" cy="935857"/>
          </a:xfrm>
          <a:custGeom>
            <a:avLst/>
            <a:gdLst/>
            <a:ahLst/>
            <a:cxnLst/>
            <a:rect r="r" b="b" t="t" l="l"/>
            <a:pathLst>
              <a:path h="935857" w="13872708">
                <a:moveTo>
                  <a:pt x="0" y="0"/>
                </a:moveTo>
                <a:lnTo>
                  <a:pt x="13872708" y="0"/>
                </a:lnTo>
                <a:lnTo>
                  <a:pt x="13872708" y="935857"/>
                </a:lnTo>
                <a:lnTo>
                  <a:pt x="0" y="9358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7161" t="-284353" r="-12954" b="-103411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84430" y="4320503"/>
            <a:ext cx="3731630" cy="822997"/>
            <a:chOff x="0" y="0"/>
            <a:chExt cx="4975506" cy="10973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975506" cy="1097330"/>
            </a:xfrm>
            <a:custGeom>
              <a:avLst/>
              <a:gdLst/>
              <a:ahLst/>
              <a:cxnLst/>
              <a:rect r="r" b="b" t="t" l="l"/>
              <a:pathLst>
                <a:path h="1097330" w="4975506">
                  <a:moveTo>
                    <a:pt x="0" y="0"/>
                  </a:moveTo>
                  <a:lnTo>
                    <a:pt x="4975506" y="0"/>
                  </a:lnTo>
                  <a:lnTo>
                    <a:pt x="4975506" y="1097330"/>
                  </a:lnTo>
                  <a:lnTo>
                    <a:pt x="0" y="1097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52400"/>
              <a:ext cx="4975506" cy="12497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459"/>
                </a:lnSpc>
              </a:pPr>
              <a:r>
                <a:rPr lang="en-US" sz="38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Map operations: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301300" y="4125045"/>
            <a:ext cx="9273231" cy="4551070"/>
          </a:xfrm>
          <a:custGeom>
            <a:avLst/>
            <a:gdLst/>
            <a:ahLst/>
            <a:cxnLst/>
            <a:rect r="r" b="b" t="t" l="l"/>
            <a:pathLst>
              <a:path h="4551070" w="9273231">
                <a:moveTo>
                  <a:pt x="0" y="0"/>
                </a:moveTo>
                <a:lnTo>
                  <a:pt x="9273231" y="0"/>
                </a:lnTo>
                <a:lnTo>
                  <a:pt x="9273231" y="4551070"/>
                </a:lnTo>
                <a:lnTo>
                  <a:pt x="0" y="4551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546" t="-69441" r="-171922" b="-149725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822837" y="2698890"/>
            <a:ext cx="8642327" cy="670711"/>
            <a:chOff x="0" y="0"/>
            <a:chExt cx="11523102" cy="894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23103" cy="894281"/>
            </a:xfrm>
            <a:custGeom>
              <a:avLst/>
              <a:gdLst/>
              <a:ahLst/>
              <a:cxnLst/>
              <a:rect r="r" b="b" t="t" l="l"/>
              <a:pathLst>
                <a:path h="894281" w="11523103">
                  <a:moveTo>
                    <a:pt x="0" y="0"/>
                  </a:moveTo>
                  <a:lnTo>
                    <a:pt x="11523103" y="0"/>
                  </a:lnTo>
                  <a:lnTo>
                    <a:pt x="1152310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523102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04"/>
                </a:lnSpc>
              </a:pPr>
              <a:r>
                <a:rPr lang="en-US" sz="2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 Method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72844" y="4636487"/>
            <a:ext cx="3255883" cy="54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sz="2860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Collection Methods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72844" y="5538084"/>
            <a:ext cx="13448962" cy="161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9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Dart, collections (such as List, Set, and Map) come with higher-order functions</a:t>
            </a:r>
          </a:p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9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that accept anonymous functions as parameters. These functions allow you to transform, filter, iterate, or reduce collections without writing explicit loops.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555" y="737958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75052" y="4170506"/>
            <a:ext cx="13336065" cy="260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b="true" sz="276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1.map() (Transform Elements)</a:t>
            </a:r>
          </a:p>
          <a:p>
            <a:pPr algn="l">
              <a:lnSpc>
                <a:spcPts val="2324"/>
              </a:lnSpc>
              <a:spcBef>
                <a:spcPct val="0"/>
              </a:spcBef>
            </a:pP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The map() function applies a transformation to each element of the collection and returns a new iterable.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It does not modify the original list.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You must use </a:t>
            </a:r>
            <a:r>
              <a:rPr lang="en-US" b="true" sz="256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.toList() </a:t>
            </a:r>
            <a:r>
              <a:rPr lang="en-US" sz="25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or </a:t>
            </a:r>
            <a:r>
              <a:rPr lang="en-US" sz="2560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.toSet()</a:t>
            </a:r>
            <a:r>
              <a:rPr lang="en-US" sz="25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if you need a concrete collection.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610977" y="7118814"/>
            <a:ext cx="8154380" cy="1632696"/>
          </a:xfrm>
          <a:custGeom>
            <a:avLst/>
            <a:gdLst/>
            <a:ahLst/>
            <a:cxnLst/>
            <a:rect r="r" b="b" t="t" l="l"/>
            <a:pathLst>
              <a:path h="1632696" w="8154380">
                <a:moveTo>
                  <a:pt x="0" y="0"/>
                </a:moveTo>
                <a:lnTo>
                  <a:pt x="8154381" y="0"/>
                </a:lnTo>
                <a:lnTo>
                  <a:pt x="8154381" y="1632696"/>
                </a:lnTo>
                <a:lnTo>
                  <a:pt x="0" y="16326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2149" t="-98928" r="-215849" b="-750633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102745">
            <a:off x="4822837" y="2698890"/>
            <a:ext cx="8642327" cy="670711"/>
            <a:chOff x="0" y="0"/>
            <a:chExt cx="11523102" cy="8942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23103" cy="894281"/>
            </a:xfrm>
            <a:custGeom>
              <a:avLst/>
              <a:gdLst/>
              <a:ahLst/>
              <a:cxnLst/>
              <a:rect r="r" b="b" t="t" l="l"/>
              <a:pathLst>
                <a:path h="894281" w="11523103">
                  <a:moveTo>
                    <a:pt x="0" y="0"/>
                  </a:moveTo>
                  <a:lnTo>
                    <a:pt x="11523103" y="0"/>
                  </a:lnTo>
                  <a:lnTo>
                    <a:pt x="1152310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523102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04"/>
                </a:lnSpc>
              </a:pPr>
              <a:r>
                <a:rPr lang="en-US" sz="2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 Method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94705" y="4254636"/>
            <a:ext cx="8243309" cy="20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b="true" sz="280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2. forEach() (Iterating Over Elements)</a:t>
            </a:r>
          </a:p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What It Does:</a:t>
            </a:r>
          </a:p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Executes a function for each element in the collection.</a:t>
            </a:r>
          </a:p>
          <a:p>
            <a:pPr algn="l">
              <a:lnSpc>
                <a:spcPts val="3921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Unlike map(), it does not return a new collection.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296723" y="6741319"/>
            <a:ext cx="9319635" cy="1114963"/>
          </a:xfrm>
          <a:custGeom>
            <a:avLst/>
            <a:gdLst/>
            <a:ahLst/>
            <a:cxnLst/>
            <a:rect r="r" b="b" t="t" l="l"/>
            <a:pathLst>
              <a:path h="1114963" w="9319635">
                <a:moveTo>
                  <a:pt x="0" y="0"/>
                </a:moveTo>
                <a:lnTo>
                  <a:pt x="9319635" y="0"/>
                </a:lnTo>
                <a:lnTo>
                  <a:pt x="9319635" y="1114963"/>
                </a:lnTo>
                <a:lnTo>
                  <a:pt x="0" y="11149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811" t="-501779" r="-247227" b="-114275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102745">
            <a:off x="4822837" y="2698890"/>
            <a:ext cx="8642327" cy="670711"/>
            <a:chOff x="0" y="0"/>
            <a:chExt cx="11523102" cy="8942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23103" cy="894281"/>
            </a:xfrm>
            <a:custGeom>
              <a:avLst/>
              <a:gdLst/>
              <a:ahLst/>
              <a:cxnLst/>
              <a:rect r="r" b="b" t="t" l="l"/>
              <a:pathLst>
                <a:path h="894281" w="11523103">
                  <a:moveTo>
                    <a:pt x="0" y="0"/>
                  </a:moveTo>
                  <a:lnTo>
                    <a:pt x="11523103" y="0"/>
                  </a:lnTo>
                  <a:lnTo>
                    <a:pt x="1152310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523102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04"/>
                </a:lnSpc>
              </a:pPr>
              <a:r>
                <a:rPr lang="en-US" sz="2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 Method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49055" y="4303661"/>
            <a:ext cx="12727781" cy="256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  <a:spcBef>
                <a:spcPct val="0"/>
              </a:spcBef>
            </a:pPr>
            <a:r>
              <a:rPr lang="en-US" b="true" sz="286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3. where() (Filtering Elements)</a:t>
            </a:r>
          </a:p>
          <a:p>
            <a:pPr algn="l">
              <a:lnSpc>
                <a:spcPts val="4004"/>
              </a:lnSpc>
              <a:spcBef>
                <a:spcPct val="0"/>
              </a:spcBef>
            </a:pPr>
            <a:r>
              <a:rPr lang="en-US" sz="28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What It Does:</a:t>
            </a:r>
          </a:p>
          <a:p>
            <a:pPr algn="l" marL="617480" indent="-308740" lvl="1">
              <a:lnSpc>
                <a:spcPts val="4004"/>
              </a:lnSpc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Returns a new collection containing only the elements that match a condition.</a:t>
            </a:r>
          </a:p>
          <a:p>
            <a:pPr algn="l" marL="617480" indent="-308740" lvl="1">
              <a:lnSpc>
                <a:spcPts val="4004"/>
              </a:lnSpc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Does not modify the original collection.</a:t>
            </a:r>
          </a:p>
          <a:p>
            <a:pPr algn="l" marL="617480" indent="-308740" lvl="1">
              <a:lnSpc>
                <a:spcPts val="4004"/>
              </a:lnSpc>
              <a:buFont typeface="Arial"/>
              <a:buChar char="•"/>
            </a:pPr>
            <a:r>
              <a:rPr lang="en-US" sz="28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You must use </a:t>
            </a:r>
            <a:r>
              <a:rPr lang="en-US" b="true" sz="286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.toList()</a:t>
            </a:r>
            <a:r>
              <a:rPr lang="en-US" sz="28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or </a:t>
            </a:r>
            <a:r>
              <a:rPr lang="en-US" b="true" sz="286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.toSet()</a:t>
            </a:r>
            <a:r>
              <a:rPr lang="en-US" sz="28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if you need a concrete collection.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795400" y="7409036"/>
            <a:ext cx="10695369" cy="1145343"/>
          </a:xfrm>
          <a:custGeom>
            <a:avLst/>
            <a:gdLst/>
            <a:ahLst/>
            <a:cxnLst/>
            <a:rect r="r" b="b" t="t" l="l"/>
            <a:pathLst>
              <a:path h="1145343" w="10695369">
                <a:moveTo>
                  <a:pt x="0" y="0"/>
                </a:moveTo>
                <a:lnTo>
                  <a:pt x="10695369" y="0"/>
                </a:lnTo>
                <a:lnTo>
                  <a:pt x="10695369" y="1145343"/>
                </a:lnTo>
                <a:lnTo>
                  <a:pt x="0" y="11453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929" t="-520573" r="-147737" b="-774896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102745">
            <a:off x="4822837" y="2698890"/>
            <a:ext cx="8642327" cy="670711"/>
            <a:chOff x="0" y="0"/>
            <a:chExt cx="11523102" cy="8942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23103" cy="894281"/>
            </a:xfrm>
            <a:custGeom>
              <a:avLst/>
              <a:gdLst/>
              <a:ahLst/>
              <a:cxnLst/>
              <a:rect r="r" b="b" t="t" l="l"/>
              <a:pathLst>
                <a:path h="894281" w="11523103">
                  <a:moveTo>
                    <a:pt x="0" y="0"/>
                  </a:moveTo>
                  <a:lnTo>
                    <a:pt x="11523103" y="0"/>
                  </a:lnTo>
                  <a:lnTo>
                    <a:pt x="1152310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523102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04"/>
                </a:lnSpc>
              </a:pPr>
              <a:r>
                <a:rPr lang="en-US" sz="2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 Method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Recap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92025" y="4874612"/>
            <a:ext cx="13250213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52412" y="5859588"/>
            <a:ext cx="14089826" cy="9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39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RECAP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49609" y="7040429"/>
            <a:ext cx="7145291" cy="1664922"/>
          </a:xfrm>
          <a:custGeom>
            <a:avLst/>
            <a:gdLst/>
            <a:ahLst/>
            <a:cxnLst/>
            <a:rect r="r" b="b" t="t" l="l"/>
            <a:pathLst>
              <a:path h="1664922" w="7145291">
                <a:moveTo>
                  <a:pt x="0" y="0"/>
                </a:moveTo>
                <a:lnTo>
                  <a:pt x="7145291" y="0"/>
                </a:lnTo>
                <a:lnTo>
                  <a:pt x="7145291" y="1664922"/>
                </a:lnTo>
                <a:lnTo>
                  <a:pt x="0" y="1664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2933" t="-170650" r="-144438" b="-39894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16357" y="4196853"/>
            <a:ext cx="11957567" cy="247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4"/>
              </a:lnSpc>
              <a:spcBef>
                <a:spcPct val="0"/>
              </a:spcBef>
            </a:pPr>
            <a:r>
              <a:rPr lang="en-US" b="true" sz="2760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 4.reduce() (Combining Elements into One Value)</a:t>
            </a:r>
          </a:p>
          <a:p>
            <a:pPr algn="l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What It Does:</a:t>
            </a:r>
          </a:p>
          <a:p>
            <a:pPr algn="l" marL="595890" indent="-297945" lvl="1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Iterates over the collection and combines elements into a single result.</a:t>
            </a:r>
          </a:p>
          <a:p>
            <a:pPr algn="l" marL="595890" indent="-297945" lvl="1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The function must take two arguments (previous result and current element).</a:t>
            </a:r>
          </a:p>
          <a:p>
            <a:pPr algn="l" marL="595890" indent="-297945" lvl="1">
              <a:lnSpc>
                <a:spcPts val="3864"/>
              </a:lnSpc>
              <a:buFont typeface="Arial"/>
              <a:buChar char="•"/>
            </a:pPr>
            <a:r>
              <a:rPr lang="en-US" sz="276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If the collection is empty, it throws an error.</a:t>
            </a:r>
          </a:p>
        </p:txBody>
      </p:sp>
      <p:grpSp>
        <p:nvGrpSpPr>
          <p:cNvPr name="Group 18" id="18"/>
          <p:cNvGrpSpPr/>
          <p:nvPr/>
        </p:nvGrpSpPr>
        <p:grpSpPr>
          <a:xfrm rot="-102745">
            <a:off x="4822837" y="2698890"/>
            <a:ext cx="8642327" cy="670711"/>
            <a:chOff x="0" y="0"/>
            <a:chExt cx="11523102" cy="8942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23103" cy="894281"/>
            </a:xfrm>
            <a:custGeom>
              <a:avLst/>
              <a:gdLst/>
              <a:ahLst/>
              <a:cxnLst/>
              <a:rect r="r" b="b" t="t" l="l"/>
              <a:pathLst>
                <a:path h="894281" w="11523103">
                  <a:moveTo>
                    <a:pt x="0" y="0"/>
                  </a:moveTo>
                  <a:lnTo>
                    <a:pt x="11523103" y="0"/>
                  </a:lnTo>
                  <a:lnTo>
                    <a:pt x="1152310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523102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04"/>
                </a:lnSpc>
              </a:pPr>
              <a:r>
                <a:rPr lang="en-US" sz="2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Collection Method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83619" y="5141312"/>
            <a:ext cx="11520763" cy="2101837"/>
            <a:chOff x="0" y="0"/>
            <a:chExt cx="15361017" cy="28024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2802449"/>
            </a:xfrm>
            <a:custGeom>
              <a:avLst/>
              <a:gdLst/>
              <a:ahLst/>
              <a:cxnLst/>
              <a:rect r="r" b="b" t="t" l="l"/>
              <a:pathLst>
                <a:path h="2802449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2802449"/>
                  </a:lnTo>
                  <a:lnTo>
                    <a:pt x="0" y="28024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15361017" cy="29453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179"/>
                </a:lnSpc>
              </a:pPr>
              <a:r>
                <a:rPr lang="en-US" sz="3699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Build a program to manage a supermarket inventory using a Map for items and their prices. Include functions to add, remove, and update items.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Exercise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task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83619" y="5350862"/>
            <a:ext cx="11520763" cy="1444612"/>
            <a:chOff x="0" y="0"/>
            <a:chExt cx="15361017" cy="19261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361017" cy="1926149"/>
            </a:xfrm>
            <a:custGeom>
              <a:avLst/>
              <a:gdLst/>
              <a:ahLst/>
              <a:cxnLst/>
              <a:rect r="r" b="b" t="t" l="l"/>
              <a:pathLst>
                <a:path h="1926149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926149"/>
                  </a:lnTo>
                  <a:lnTo>
                    <a:pt x="0" y="19261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42875"/>
              <a:ext cx="15361017" cy="20690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179"/>
                </a:lnSpc>
              </a:pPr>
              <a:r>
                <a:rPr lang="en-US" sz="3699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Refactor the supermarket program to include user input for dynamic inventory management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34397" y="3501256"/>
            <a:ext cx="10019205" cy="2429106"/>
          </a:xfrm>
          <a:custGeom>
            <a:avLst/>
            <a:gdLst/>
            <a:ahLst/>
            <a:cxnLst/>
            <a:rect r="r" b="b" t="t" l="l"/>
            <a:pathLst>
              <a:path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28656" y="3815275"/>
            <a:ext cx="7630688" cy="2015392"/>
            <a:chOff x="0" y="0"/>
            <a:chExt cx="10174250" cy="2687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74250" cy="2687189"/>
            </a:xfrm>
            <a:custGeom>
              <a:avLst/>
              <a:gdLst/>
              <a:ahLst/>
              <a:cxnLst/>
              <a:rect r="r" b="b" t="t" l="l"/>
              <a:pathLst>
                <a:path h="2687189" w="10174250">
                  <a:moveTo>
                    <a:pt x="0" y="0"/>
                  </a:moveTo>
                  <a:lnTo>
                    <a:pt x="10174250" y="0"/>
                  </a:lnTo>
                  <a:lnTo>
                    <a:pt x="10174250" y="2687189"/>
                  </a:lnTo>
                  <a:lnTo>
                    <a:pt x="0" y="2687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0174250" cy="27729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tHANK YOU </a:t>
              </a:r>
            </a:p>
            <a:p>
              <a:pPr algn="ctr">
                <a:lnSpc>
                  <a:spcPts val="5405"/>
                </a:lnSpc>
              </a:pPr>
            </a:p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SEE YOU NEXT TIME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11" id="11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88564" y="1300364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" t="0" r="-7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04381" y="1300364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4" r="0" b="-30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571167" y="4969862"/>
            <a:ext cx="6150673" cy="3763137"/>
          </a:xfrm>
          <a:custGeom>
            <a:avLst/>
            <a:gdLst/>
            <a:ahLst/>
            <a:cxnLst/>
            <a:rect r="r" b="b" t="t" l="l"/>
            <a:pathLst>
              <a:path h="3763137" w="6150673">
                <a:moveTo>
                  <a:pt x="0" y="0"/>
                </a:moveTo>
                <a:lnTo>
                  <a:pt x="6150674" y="0"/>
                </a:lnTo>
                <a:lnTo>
                  <a:pt x="6150674" y="3763137"/>
                </a:lnTo>
                <a:lnTo>
                  <a:pt x="0" y="37631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92025" y="4874612"/>
            <a:ext cx="13250213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374742" y="4171329"/>
            <a:ext cx="7868058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What will happen if you run this code?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92025" y="4874612"/>
            <a:ext cx="13250213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571167" y="5808150"/>
            <a:ext cx="7407109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Answer: </a:t>
            </a:r>
            <a:r>
              <a:rPr lang="en-US" b="true" sz="3299">
                <a:solidFill>
                  <a:srgbClr val="00BF63"/>
                </a:solidFill>
                <a:latin typeface="Arimo Bold"/>
                <a:ea typeface="Arimo Bold"/>
                <a:cs typeface="Arimo Bold"/>
                <a:sym typeface="Arimo Bold"/>
              </a:rPr>
              <a:t>Compilation error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960459" y="5218452"/>
            <a:ext cx="6522978" cy="3606823"/>
          </a:xfrm>
          <a:custGeom>
            <a:avLst/>
            <a:gdLst/>
            <a:ahLst/>
            <a:cxnLst/>
            <a:rect r="r" b="b" t="t" l="l"/>
            <a:pathLst>
              <a:path h="3606823" w="6522978">
                <a:moveTo>
                  <a:pt x="0" y="0"/>
                </a:moveTo>
                <a:lnTo>
                  <a:pt x="6522979" y="0"/>
                </a:lnTo>
                <a:lnTo>
                  <a:pt x="6522979" y="3606823"/>
                </a:lnTo>
                <a:lnTo>
                  <a:pt x="0" y="3606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92025" y="4874612"/>
            <a:ext cx="13250213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698970" y="4121667"/>
            <a:ext cx="6522978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Issue in this function and fix it?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775147" y="6171892"/>
            <a:ext cx="9139918" cy="1987786"/>
          </a:xfrm>
          <a:custGeom>
            <a:avLst/>
            <a:gdLst/>
            <a:ahLst/>
            <a:cxnLst/>
            <a:rect r="r" b="b" t="t" l="l"/>
            <a:pathLst>
              <a:path h="1987786" w="9139918">
                <a:moveTo>
                  <a:pt x="0" y="0"/>
                </a:moveTo>
                <a:lnTo>
                  <a:pt x="9139917" y="0"/>
                </a:lnTo>
                <a:lnTo>
                  <a:pt x="9139917" y="1987786"/>
                </a:lnTo>
                <a:lnTo>
                  <a:pt x="0" y="19877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92025" y="4874612"/>
            <a:ext cx="13250213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034379" y="4155100"/>
            <a:ext cx="9405104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Answer: </a:t>
            </a:r>
            <a:r>
              <a:rPr lang="en-US" b="true" sz="3299">
                <a:solidFill>
                  <a:srgbClr val="00BF63"/>
                </a:solidFill>
                <a:latin typeface="Arimo Bold"/>
                <a:ea typeface="Arimo Bold"/>
                <a:cs typeface="Arimo Bold"/>
                <a:sym typeface="Arimo Bold"/>
              </a:rPr>
              <a:t>Provide a default value: [int c = 1],</a:t>
            </a:r>
          </a:p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BF63"/>
                </a:solidFill>
                <a:latin typeface="Arimo Bold"/>
                <a:ea typeface="Arimo Bold"/>
                <a:cs typeface="Arimo Bold"/>
                <a:sym typeface="Arimo Bold"/>
              </a:rPr>
              <a:t> or use a nullable type and null-aware operator: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735604" y="4970118"/>
            <a:ext cx="5209742" cy="3712612"/>
          </a:xfrm>
          <a:custGeom>
            <a:avLst/>
            <a:gdLst/>
            <a:ahLst/>
            <a:cxnLst/>
            <a:rect r="r" b="b" t="t" l="l"/>
            <a:pathLst>
              <a:path h="3712612" w="5209742">
                <a:moveTo>
                  <a:pt x="0" y="0"/>
                </a:moveTo>
                <a:lnTo>
                  <a:pt x="5209742" y="0"/>
                </a:lnTo>
                <a:lnTo>
                  <a:pt x="5209742" y="3712612"/>
                </a:lnTo>
                <a:lnTo>
                  <a:pt x="0" y="3712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4628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742277" y="4253037"/>
            <a:ext cx="523469" cy="48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b="true" sz="2782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??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60459" y="6537302"/>
            <a:ext cx="468833" cy="50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b="true" sz="2825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??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14680" y="4142333"/>
            <a:ext cx="6241388" cy="5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r>
              <a:rPr lang="en-US" b="true" sz="32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Return type of weirdFunction?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quiz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259547" y="4042624"/>
            <a:ext cx="5696876" cy="4528910"/>
          </a:xfrm>
          <a:custGeom>
            <a:avLst/>
            <a:gdLst/>
            <a:ahLst/>
            <a:cxnLst/>
            <a:rect r="r" b="b" t="t" l="l"/>
            <a:pathLst>
              <a:path h="4528910" w="5696876">
                <a:moveTo>
                  <a:pt x="0" y="0"/>
                </a:moveTo>
                <a:lnTo>
                  <a:pt x="5696876" y="0"/>
                </a:lnTo>
                <a:lnTo>
                  <a:pt x="5696876" y="4528910"/>
                </a:lnTo>
                <a:lnTo>
                  <a:pt x="0" y="45289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63195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59341" y="6635042"/>
            <a:ext cx="982936" cy="33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b="true" sz="1907">
                <a:solidFill>
                  <a:srgbClr val="F2F2F2"/>
                </a:solidFill>
                <a:latin typeface="Arimo Bold"/>
                <a:ea typeface="Arimo Bold"/>
                <a:cs typeface="Arimo Bold"/>
                <a:sym typeface="Arimo Bold"/>
              </a:rPr>
              <a:t>dynamic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14680" y="4406481"/>
            <a:ext cx="2854792" cy="137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8"/>
              </a:lnSpc>
            </a:pPr>
            <a:r>
              <a:rPr lang="en-US" sz="392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Answer:</a:t>
            </a:r>
          </a:p>
          <a:p>
            <a:pPr algn="ctr">
              <a:lnSpc>
                <a:spcPts val="5498"/>
              </a:lnSpc>
              <a:spcBef>
                <a:spcPct val="0"/>
              </a:spcBef>
            </a:pPr>
            <a:r>
              <a:rPr lang="en-US" b="true" sz="3927">
                <a:solidFill>
                  <a:srgbClr val="00BF63"/>
                </a:solidFill>
                <a:latin typeface="Arimo Bold"/>
                <a:ea typeface="Arimo Bold"/>
                <a:cs typeface="Arimo Bold"/>
                <a:sym typeface="Arimo Bold"/>
              </a:rPr>
              <a:t>      dynamic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59547" y="6083799"/>
            <a:ext cx="1392168" cy="41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b="true" sz="2404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dynamic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DAGe_Pmbc9c</dc:identifier>
  <dcterms:modified xsi:type="dcterms:W3CDTF">2011-08-01T06:04:30Z</dcterms:modified>
  <cp:revision>1</cp:revision>
  <dc:title>Mobile S3.pptx</dc:title>
</cp:coreProperties>
</file>